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70" r:id="rId12"/>
    <p:sldId id="266" r:id="rId13"/>
    <p:sldId id="267" r:id="rId14"/>
    <p:sldId id="268" r:id="rId15"/>
    <p:sldId id="269" r:id="rId16"/>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Rg st="1" end="15"/>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p:scale>
          <a:sx n="75" d="100"/>
          <a:sy n="75" d="100"/>
        </p:scale>
        <p:origin x="-714" y="28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C9736CF2-AF1D-4CA8-8306-08CC3ADD53C0}" type="datetimeFigureOut">
              <a:rPr lang="he-IL" smtClean="0"/>
              <a:pPr/>
              <a:t>ט"ו/ניסן/תשע"ג</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C9736CF2-AF1D-4CA8-8306-08CC3ADD53C0}" type="datetimeFigureOut">
              <a:rPr lang="he-IL" smtClean="0"/>
              <a:pPr/>
              <a:t>ט"ו/ניסן/תשע"ג</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C9736CF2-AF1D-4CA8-8306-08CC3ADD53C0}" type="datetimeFigureOut">
              <a:rPr lang="he-IL" smtClean="0"/>
              <a:pPr/>
              <a:t>ט"ו/ניסן/תשע"ג</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C9736CF2-AF1D-4CA8-8306-08CC3ADD53C0}" type="datetimeFigureOut">
              <a:rPr lang="he-IL" smtClean="0"/>
              <a:pPr/>
              <a:t>ט"ו/ניסן/תשע"ג</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C9736CF2-AF1D-4CA8-8306-08CC3ADD53C0}" type="datetimeFigureOut">
              <a:rPr lang="he-IL" smtClean="0"/>
              <a:pPr/>
              <a:t>ט"ו/ניסן/תשע"ג</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C9736CF2-AF1D-4CA8-8306-08CC3ADD53C0}" type="datetimeFigureOut">
              <a:rPr lang="he-IL" smtClean="0"/>
              <a:pPr/>
              <a:t>ט"ו/ניסן/תשע"ג</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C9736CF2-AF1D-4CA8-8306-08CC3ADD53C0}" type="datetimeFigureOut">
              <a:rPr lang="he-IL" smtClean="0"/>
              <a:pPr/>
              <a:t>ט"ו/ניסן/תשע"ג</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C9736CF2-AF1D-4CA8-8306-08CC3ADD53C0}" type="datetimeFigureOut">
              <a:rPr lang="he-IL" smtClean="0"/>
              <a:pPr/>
              <a:t>ט"ו/ניסן/תשע"ג</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C9736CF2-AF1D-4CA8-8306-08CC3ADD53C0}" type="datetimeFigureOut">
              <a:rPr lang="he-IL" smtClean="0"/>
              <a:pPr/>
              <a:t>ט"ו/ניסן/תשע"ג</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C9736CF2-AF1D-4CA8-8306-08CC3ADD53C0}" type="datetimeFigureOut">
              <a:rPr lang="he-IL" smtClean="0"/>
              <a:pPr/>
              <a:t>ט"ו/ניסן/תשע"ג</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C9736CF2-AF1D-4CA8-8306-08CC3ADD53C0}" type="datetimeFigureOut">
              <a:rPr lang="he-IL" smtClean="0"/>
              <a:pPr/>
              <a:t>ט"ו/ניסן/תשע"ג</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E323900-44AA-4E4A-98A0-8A03140EBCA1}" type="slidenum">
              <a:rPr lang="he-IL" smtClean="0"/>
              <a:pPr/>
              <a:t>‹#›</a:t>
            </a:fld>
            <a:endParaRPr lang="he-I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C9736CF2-AF1D-4CA8-8306-08CC3ADD53C0}" type="datetimeFigureOut">
              <a:rPr lang="he-IL" smtClean="0"/>
              <a:pPr/>
              <a:t>ט"ו/ניסן/תשע"ג</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E323900-44AA-4E4A-98A0-8A03140EBCA1}" type="slidenum">
              <a:rPr lang="he-IL" smtClean="0"/>
              <a:pPr/>
              <a:t>‹#›</a:t>
            </a:fld>
            <a:endParaRPr lang="he-I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3203848" y="0"/>
            <a:ext cx="6705600" cy="6858000"/>
          </a:xfrm>
          <a:prstGeom prst="rect">
            <a:avLst/>
          </a:prstGeom>
          <a:noFill/>
          <a:ln w="9525">
            <a:noFill/>
            <a:miter lim="800000"/>
            <a:headEnd/>
            <a:tailEnd/>
          </a:ln>
        </p:spPr>
      </p:pic>
      <p:sp>
        <p:nvSpPr>
          <p:cNvPr id="3" name="TextBox 2"/>
          <p:cNvSpPr txBox="1"/>
          <p:nvPr/>
        </p:nvSpPr>
        <p:spPr>
          <a:xfrm>
            <a:off x="0" y="0"/>
            <a:ext cx="3203848" cy="6555641"/>
          </a:xfrm>
          <a:prstGeom prst="rect">
            <a:avLst/>
          </a:prstGeom>
          <a:solidFill>
            <a:srgbClr val="92D050"/>
          </a:solidFill>
        </p:spPr>
        <p:txBody>
          <a:bodyPr wrap="square" rtlCol="1">
            <a:spAutoFit/>
          </a:bodyPr>
          <a:lstStyle/>
          <a:p>
            <a:r>
              <a:rPr lang="he-IL" sz="2800" b="1" i="1" dirty="0" smtClean="0"/>
              <a:t> כך מתחיל הסיפור.</a:t>
            </a:r>
          </a:p>
          <a:p>
            <a:r>
              <a:rPr lang="he-IL" sz="2800" b="1" i="1" dirty="0" smtClean="0"/>
              <a:t>הייתה לי מחרטה שבנייתי על הגובה ובה נדרש שימון תמידי. החלטתי לבנותה מחדש.</a:t>
            </a:r>
          </a:p>
          <a:p>
            <a:r>
              <a:rPr lang="he-IL" sz="2800" b="1" i="1" dirty="0" smtClean="0"/>
              <a:t>לצורך כך השתמשתי  בציר, בפולי ובפלטה הקיימים .  בכך הגדלתי את כושר החריטה מ48 ס"מ </a:t>
            </a:r>
          </a:p>
          <a:p>
            <a:r>
              <a:rPr lang="he-IL" sz="2800" b="1" i="1" dirty="0" smtClean="0"/>
              <a:t>ל63 ס"מ</a:t>
            </a:r>
          </a:p>
          <a:p>
            <a:endParaRPr lang="he-IL" sz="2800" b="1" i="1" dirty="0" smtClean="0"/>
          </a:p>
          <a:p>
            <a:endParaRPr lang="he-IL" sz="2800" b="1" i="1" dirty="0"/>
          </a:p>
          <a:p>
            <a:endParaRPr lang="he-IL" sz="2800" b="1" i="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596.JPG"/>
          <p:cNvPicPr>
            <a:picLocks noChangeAspect="1"/>
          </p:cNvPicPr>
          <p:nvPr/>
        </p:nvPicPr>
        <p:blipFill>
          <a:blip r:embed="rId2" cstate="print"/>
          <a:stretch>
            <a:fillRect/>
          </a:stretch>
        </p:blipFill>
        <p:spPr>
          <a:xfrm>
            <a:off x="2051720" y="0"/>
            <a:ext cx="7092280" cy="6858000"/>
          </a:xfrm>
          <a:prstGeom prst="rect">
            <a:avLst/>
          </a:prstGeom>
        </p:spPr>
      </p:pic>
      <p:sp>
        <p:nvSpPr>
          <p:cNvPr id="3" name="TextBox 2"/>
          <p:cNvSpPr txBox="1"/>
          <p:nvPr/>
        </p:nvSpPr>
        <p:spPr>
          <a:xfrm>
            <a:off x="0" y="-18406"/>
            <a:ext cx="2699792" cy="6863417"/>
          </a:xfrm>
          <a:prstGeom prst="rect">
            <a:avLst/>
          </a:prstGeom>
          <a:solidFill>
            <a:srgbClr val="92D050"/>
          </a:solidFill>
        </p:spPr>
        <p:txBody>
          <a:bodyPr wrap="square" rtlCol="1">
            <a:spAutoFit/>
          </a:bodyPr>
          <a:lstStyle/>
          <a:p>
            <a:r>
              <a:rPr lang="he-IL" sz="2800" b="1" i="1" dirty="0" smtClean="0"/>
              <a:t>     </a:t>
            </a:r>
            <a:r>
              <a:rPr lang="he-IL" sz="2800" b="1" i="1" dirty="0" smtClean="0">
                <a:solidFill>
                  <a:srgbClr val="C00000"/>
                </a:solidFill>
              </a:rPr>
              <a:t>בית הציר.</a:t>
            </a:r>
          </a:p>
          <a:p>
            <a:r>
              <a:rPr lang="he-IL" sz="2800" b="1" i="1" dirty="0" smtClean="0"/>
              <a:t>בית הציר לאחר הבנייה והריתוך.</a:t>
            </a:r>
          </a:p>
          <a:p>
            <a:endParaRPr lang="he-IL" sz="2800" b="1" i="1" dirty="0" smtClean="0"/>
          </a:p>
          <a:p>
            <a:r>
              <a:rPr lang="he-IL" sz="2800" b="1" i="1" dirty="0" smtClean="0"/>
              <a:t>לפי הבנתי הרכבתי תמיכות בחצי הגובה כדי למנוע מאמצים  על בית הציר</a:t>
            </a:r>
          </a:p>
          <a:p>
            <a:endParaRPr lang="he-IL" sz="1600" b="1" i="1" dirty="0" smtClean="0"/>
          </a:p>
          <a:p>
            <a:r>
              <a:rPr lang="he-IL" sz="2000" b="1" i="1" dirty="0" smtClean="0"/>
              <a:t>את המתכת ממנה </a:t>
            </a:r>
            <a:r>
              <a:rPr lang="he-IL" sz="2000" b="1" i="1" dirty="0"/>
              <a:t>בניתי את בית </a:t>
            </a:r>
            <a:r>
              <a:rPr lang="he-IL" sz="2000" b="1" i="1" dirty="0" smtClean="0"/>
              <a:t>הציר אני </a:t>
            </a:r>
            <a:r>
              <a:rPr lang="he-IL" sz="2000" b="1" i="1" dirty="0"/>
              <a:t>קונה </a:t>
            </a:r>
            <a:r>
              <a:rPr lang="he-IL" sz="2000" b="1" i="1" dirty="0" smtClean="0"/>
              <a:t>במחסן מתכות (ברזל)</a:t>
            </a:r>
            <a:endParaRPr lang="he-IL" sz="2000" b="1" i="1" dirty="0"/>
          </a:p>
          <a:p>
            <a:endParaRPr lang="he-IL" sz="2800" b="1" i="1" dirty="0" smtClean="0"/>
          </a:p>
          <a:p>
            <a:endParaRPr lang="he-IL" sz="2800" b="1" i="1" dirty="0"/>
          </a:p>
          <a:p>
            <a:endParaRPr lang="he-IL" sz="2800" b="1" i="1" dirty="0" smtClean="0"/>
          </a:p>
          <a:p>
            <a:endParaRPr lang="he-IL" sz="2800" b="1" i="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2013-01-27 06.45.39.jpg"/>
          <p:cNvPicPr>
            <a:picLocks noChangeAspect="1"/>
          </p:cNvPicPr>
          <p:nvPr/>
        </p:nvPicPr>
        <p:blipFill>
          <a:blip r:embed="rId2" cstate="print"/>
          <a:stretch>
            <a:fillRect/>
          </a:stretch>
        </p:blipFill>
        <p:spPr>
          <a:xfrm>
            <a:off x="2123728" y="0"/>
            <a:ext cx="7020272" cy="6858000"/>
          </a:xfrm>
          <a:prstGeom prst="rect">
            <a:avLst/>
          </a:prstGeom>
        </p:spPr>
      </p:pic>
      <p:sp>
        <p:nvSpPr>
          <p:cNvPr id="3" name="TextBox 2"/>
          <p:cNvSpPr txBox="1"/>
          <p:nvPr/>
        </p:nvSpPr>
        <p:spPr>
          <a:xfrm>
            <a:off x="0" y="0"/>
            <a:ext cx="2197706" cy="4832092"/>
          </a:xfrm>
          <a:prstGeom prst="rect">
            <a:avLst/>
          </a:prstGeom>
          <a:solidFill>
            <a:srgbClr val="92D050"/>
          </a:solidFill>
        </p:spPr>
        <p:txBody>
          <a:bodyPr wrap="square" rtlCol="1">
            <a:spAutoFit/>
          </a:bodyPr>
          <a:lstStyle/>
          <a:p>
            <a:endParaRPr lang="he-IL" sz="2800" b="1" i="1" dirty="0" smtClean="0"/>
          </a:p>
          <a:p>
            <a:r>
              <a:rPr lang="he-IL" sz="2800" b="1" i="1" dirty="0" smtClean="0">
                <a:solidFill>
                  <a:srgbClr val="C00000"/>
                </a:solidFill>
              </a:rPr>
              <a:t>הפלטה</a:t>
            </a:r>
          </a:p>
          <a:p>
            <a:r>
              <a:rPr lang="he-IL" sz="2800" b="1" i="1" dirty="0" smtClean="0"/>
              <a:t>גודל הפלטה 50</a:t>
            </a:r>
            <a:r>
              <a:rPr lang="en-US" sz="2800" b="1" i="1" dirty="0" smtClean="0"/>
              <a:t>X</a:t>
            </a:r>
            <a:r>
              <a:rPr lang="he-IL" sz="2800" b="1" i="1" dirty="0" smtClean="0"/>
              <a:t>50 ס"מ</a:t>
            </a:r>
          </a:p>
          <a:p>
            <a:endParaRPr lang="he-IL" sz="2800" b="1" i="1" dirty="0"/>
          </a:p>
          <a:p>
            <a:endParaRPr lang="he-IL" sz="2800" b="1" i="1" dirty="0" smtClean="0"/>
          </a:p>
          <a:p>
            <a:endParaRPr lang="he-IL" sz="2800" b="1" i="1" dirty="0"/>
          </a:p>
          <a:p>
            <a:endParaRPr lang="he-IL" sz="2800" b="1" i="1" dirty="0" smtClean="0"/>
          </a:p>
          <a:p>
            <a:endParaRPr lang="he-IL" sz="2800" b="1" i="1" dirty="0"/>
          </a:p>
          <a:p>
            <a:endParaRPr lang="he-IL" sz="2800" b="1" i="1" dirty="0" smtClean="0"/>
          </a:p>
          <a:p>
            <a:endParaRPr lang="he-IL" sz="2800" b="1" i="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PA260756.JPG"/>
          <p:cNvPicPr>
            <a:picLocks noChangeAspect="1"/>
          </p:cNvPicPr>
          <p:nvPr/>
        </p:nvPicPr>
        <p:blipFill>
          <a:blip r:embed="rId2" cstate="print"/>
          <a:stretch>
            <a:fillRect/>
          </a:stretch>
        </p:blipFill>
        <p:spPr>
          <a:xfrm>
            <a:off x="3203848" y="-243408"/>
            <a:ext cx="6300192" cy="7101408"/>
          </a:xfrm>
          <a:prstGeom prst="rect">
            <a:avLst/>
          </a:prstGeom>
        </p:spPr>
      </p:pic>
      <p:sp>
        <p:nvSpPr>
          <p:cNvPr id="3" name="TextBox 2"/>
          <p:cNvSpPr txBox="1"/>
          <p:nvPr/>
        </p:nvSpPr>
        <p:spPr>
          <a:xfrm>
            <a:off x="0" y="-315416"/>
            <a:ext cx="3203848" cy="6832640"/>
          </a:xfrm>
          <a:prstGeom prst="rect">
            <a:avLst/>
          </a:prstGeom>
          <a:solidFill>
            <a:srgbClr val="92D050"/>
          </a:solidFill>
        </p:spPr>
        <p:txBody>
          <a:bodyPr wrap="square" rtlCol="1">
            <a:spAutoFit/>
          </a:bodyPr>
          <a:lstStyle/>
          <a:p>
            <a:r>
              <a:rPr lang="he-IL" sz="2800" b="1" i="1" dirty="0" smtClean="0"/>
              <a:t>                        </a:t>
            </a:r>
            <a:r>
              <a:rPr lang="he-IL" sz="2800" b="1" i="1" dirty="0" smtClean="0">
                <a:solidFill>
                  <a:srgbClr val="C00000"/>
                </a:solidFill>
              </a:rPr>
              <a:t>הרוכב</a:t>
            </a:r>
          </a:p>
          <a:p>
            <a:r>
              <a:rPr lang="he-IL" sz="2800" b="1" i="1" dirty="0" smtClean="0"/>
              <a:t>מכיוון שבניתי את המחרטה מחדש הרוכב נמצא לא מתאים לגובה החדש של הציר. לכן נדרש היה לבנות מחדש את הרוכב, דבר שדרש לחתוך אותו מתחת לבוכנה ולהכניס את הבוכנה עם השרוול לבית חדש. </a:t>
            </a:r>
          </a:p>
          <a:p>
            <a:endParaRPr lang="he-IL" sz="2800" b="1" i="1" dirty="0" smtClean="0"/>
          </a:p>
          <a:p>
            <a:r>
              <a:rPr lang="he-IL" b="1" i="1" dirty="0" smtClean="0"/>
              <a:t>במקום המקווקו חתכתי עם דיסק.</a:t>
            </a:r>
            <a:endParaRPr lang="he-IL" sz="2800" b="1" i="1" dirty="0"/>
          </a:p>
        </p:txBody>
      </p:sp>
      <p:cxnSp>
        <p:nvCxnSpPr>
          <p:cNvPr id="6" name="מחבר ישר 5"/>
          <p:cNvCxnSpPr/>
          <p:nvPr/>
        </p:nvCxnSpPr>
        <p:spPr>
          <a:xfrm flipV="1">
            <a:off x="6516216" y="3140968"/>
            <a:ext cx="2034280" cy="72000"/>
          </a:xfrm>
          <a:prstGeom prst="line">
            <a:avLst/>
          </a:prstGeom>
          <a:ln w="57150">
            <a:solidFill>
              <a:srgbClr val="FFFF00"/>
            </a:solidFill>
            <a:prstDash val="dash"/>
          </a:ln>
        </p:spPr>
        <p:style>
          <a:lnRef idx="1">
            <a:schemeClr val="accent6"/>
          </a:lnRef>
          <a:fillRef idx="0">
            <a:schemeClr val="accent6"/>
          </a:fillRef>
          <a:effectRef idx="0">
            <a:schemeClr val="accent6"/>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591.JPG"/>
          <p:cNvPicPr>
            <a:picLocks noChangeAspect="1"/>
          </p:cNvPicPr>
          <p:nvPr/>
        </p:nvPicPr>
        <p:blipFill>
          <a:blip r:embed="rId2" cstate="print"/>
          <a:stretch>
            <a:fillRect/>
          </a:stretch>
        </p:blipFill>
        <p:spPr>
          <a:xfrm>
            <a:off x="0" y="0"/>
            <a:ext cx="5399584" cy="5373216"/>
          </a:xfrm>
          <a:prstGeom prst="rect">
            <a:avLst/>
          </a:prstGeom>
        </p:spPr>
      </p:pic>
      <p:pic>
        <p:nvPicPr>
          <p:cNvPr id="3" name="תמונה 2" descr="DSCN1590.JPG"/>
          <p:cNvPicPr>
            <a:picLocks noChangeAspect="1"/>
          </p:cNvPicPr>
          <p:nvPr/>
        </p:nvPicPr>
        <p:blipFill>
          <a:blip r:embed="rId3" cstate="print"/>
          <a:stretch>
            <a:fillRect/>
          </a:stretch>
        </p:blipFill>
        <p:spPr>
          <a:xfrm>
            <a:off x="5220072" y="188640"/>
            <a:ext cx="3672408" cy="5229200"/>
          </a:xfrm>
          <a:prstGeom prst="rect">
            <a:avLst/>
          </a:prstGeom>
        </p:spPr>
      </p:pic>
      <p:sp>
        <p:nvSpPr>
          <p:cNvPr id="4" name="TextBox 3"/>
          <p:cNvSpPr txBox="1"/>
          <p:nvPr/>
        </p:nvSpPr>
        <p:spPr>
          <a:xfrm>
            <a:off x="0" y="5445224"/>
            <a:ext cx="9144000" cy="1569660"/>
          </a:xfrm>
          <a:prstGeom prst="rect">
            <a:avLst/>
          </a:prstGeom>
          <a:solidFill>
            <a:srgbClr val="92D050"/>
          </a:solidFill>
        </p:spPr>
        <p:txBody>
          <a:bodyPr wrap="square" rtlCol="1">
            <a:spAutoFit/>
          </a:bodyPr>
          <a:lstStyle/>
          <a:p>
            <a:r>
              <a:rPr lang="he-IL" dirty="0" smtClean="0"/>
              <a:t>   </a:t>
            </a:r>
            <a:r>
              <a:rPr lang="he-IL" sz="3200" b="1" i="1" dirty="0" smtClean="0"/>
              <a:t>הרוכב לאחר חיתוך עם דיסק                                                </a:t>
            </a:r>
          </a:p>
          <a:p>
            <a:r>
              <a:rPr lang="he-IL" sz="3200" b="1" i="1" dirty="0" smtClean="0"/>
              <a:t>                                                                                </a:t>
            </a:r>
          </a:p>
          <a:p>
            <a:endParaRPr lang="he-IL" sz="3200" b="1" i="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599.JPG"/>
          <p:cNvPicPr>
            <a:picLocks noChangeAspect="1"/>
          </p:cNvPicPr>
          <p:nvPr/>
        </p:nvPicPr>
        <p:blipFill>
          <a:blip r:embed="rId2" cstate="print"/>
          <a:stretch>
            <a:fillRect/>
          </a:stretch>
        </p:blipFill>
        <p:spPr>
          <a:xfrm>
            <a:off x="3059832" y="0"/>
            <a:ext cx="6084168" cy="6858000"/>
          </a:xfrm>
          <a:prstGeom prst="rect">
            <a:avLst/>
          </a:prstGeom>
        </p:spPr>
      </p:pic>
      <p:sp>
        <p:nvSpPr>
          <p:cNvPr id="3" name="TextBox 2"/>
          <p:cNvSpPr txBox="1"/>
          <p:nvPr/>
        </p:nvSpPr>
        <p:spPr>
          <a:xfrm>
            <a:off x="0" y="0"/>
            <a:ext cx="3059832" cy="6801862"/>
          </a:xfrm>
          <a:prstGeom prst="rect">
            <a:avLst/>
          </a:prstGeom>
          <a:solidFill>
            <a:srgbClr val="92D050"/>
          </a:solidFill>
        </p:spPr>
        <p:txBody>
          <a:bodyPr wrap="square" rtlCol="1">
            <a:spAutoFit/>
          </a:bodyPr>
          <a:lstStyle/>
          <a:p>
            <a:r>
              <a:rPr lang="he-IL" dirty="0" smtClean="0"/>
              <a:t>  </a:t>
            </a:r>
            <a:r>
              <a:rPr lang="he-IL" sz="2800" b="1" i="1" dirty="0" smtClean="0"/>
              <a:t>לאחר שחתכתי</a:t>
            </a:r>
          </a:p>
          <a:p>
            <a:r>
              <a:rPr lang="he-IL" sz="2800" b="1" i="1" dirty="0" smtClean="0"/>
              <a:t>את הרוכב חרטתי אותו אצלי במחרטה</a:t>
            </a:r>
          </a:p>
          <a:p>
            <a:r>
              <a:rPr lang="he-IL" sz="2800" b="1" i="1" dirty="0" smtClean="0"/>
              <a:t>למבנה עגול.</a:t>
            </a:r>
          </a:p>
          <a:p>
            <a:endParaRPr lang="he-IL" sz="2800" b="1" i="1" dirty="0"/>
          </a:p>
          <a:p>
            <a:endParaRPr lang="he-IL" sz="2800" b="1" i="1" dirty="0" smtClean="0"/>
          </a:p>
          <a:p>
            <a:endParaRPr lang="he-IL" sz="2800" b="1" i="1" dirty="0" smtClean="0"/>
          </a:p>
          <a:p>
            <a:r>
              <a:rPr lang="he-IL" sz="2000" b="1" i="1" dirty="0" smtClean="0"/>
              <a:t>דרך אגב אני חורט גם מתכת אצלי במחרטה</a:t>
            </a:r>
            <a:r>
              <a:rPr lang="he-IL" sz="1400" dirty="0" smtClean="0"/>
              <a:t>  </a:t>
            </a:r>
            <a:r>
              <a:rPr lang="he-IL" sz="2000" b="1" i="1" dirty="0" smtClean="0"/>
              <a:t>וזה סיפור נפרד.</a:t>
            </a:r>
            <a:endParaRPr lang="he-IL" dirty="0"/>
          </a:p>
          <a:p>
            <a:endParaRPr lang="he-IL" dirty="0" smtClean="0"/>
          </a:p>
          <a:p>
            <a:endParaRPr lang="he-IL" dirty="0"/>
          </a:p>
          <a:p>
            <a:endParaRPr lang="he-IL" dirty="0" smtClean="0"/>
          </a:p>
          <a:p>
            <a:endParaRPr lang="he-IL" dirty="0"/>
          </a:p>
          <a:p>
            <a:endParaRPr lang="he-IL" dirty="0" smtClean="0"/>
          </a:p>
          <a:p>
            <a:endParaRPr lang="he-IL" dirty="0" smtClean="0"/>
          </a:p>
          <a:p>
            <a:endParaRPr lang="he-IL" dirty="0"/>
          </a:p>
          <a:p>
            <a:endParaRPr lang="he-IL" dirty="0"/>
          </a:p>
          <a:p>
            <a:endParaRPr lang="he-IL" dirty="0" smtClean="0"/>
          </a:p>
          <a:p>
            <a:r>
              <a:rPr lang="he-IL" dirty="0" smtClean="0"/>
              <a:t>                        </a:t>
            </a:r>
            <a:endParaRPr lang="he-IL"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2013-03-17 18.25.51.jpg"/>
          <p:cNvPicPr>
            <a:picLocks noChangeAspect="1"/>
          </p:cNvPicPr>
          <p:nvPr/>
        </p:nvPicPr>
        <p:blipFill>
          <a:blip r:embed="rId2" cstate="print"/>
          <a:stretch>
            <a:fillRect/>
          </a:stretch>
        </p:blipFill>
        <p:spPr>
          <a:xfrm>
            <a:off x="2555776" y="4564"/>
            <a:ext cx="6228184" cy="6858000"/>
          </a:xfrm>
          <a:prstGeom prst="rect">
            <a:avLst/>
          </a:prstGeom>
        </p:spPr>
      </p:pic>
      <p:sp>
        <p:nvSpPr>
          <p:cNvPr id="3" name="TextBox 2"/>
          <p:cNvSpPr txBox="1"/>
          <p:nvPr/>
        </p:nvSpPr>
        <p:spPr>
          <a:xfrm>
            <a:off x="0" y="0"/>
            <a:ext cx="2555776" cy="6858000"/>
          </a:xfrm>
          <a:prstGeom prst="rect">
            <a:avLst/>
          </a:prstGeom>
          <a:solidFill>
            <a:srgbClr val="92D050"/>
          </a:solidFill>
        </p:spPr>
        <p:txBody>
          <a:bodyPr wrap="square" rtlCol="1">
            <a:spAutoFit/>
          </a:bodyPr>
          <a:lstStyle/>
          <a:p>
            <a:r>
              <a:rPr lang="he-IL" sz="2400" b="1" i="1" dirty="0" smtClean="0">
                <a:solidFill>
                  <a:srgbClr val="C00000"/>
                </a:solidFill>
              </a:rPr>
              <a:t>הרוכב בתחילת הבנייה</a:t>
            </a:r>
          </a:p>
          <a:p>
            <a:r>
              <a:rPr lang="he-IL" sz="2400" b="1" i="1" dirty="0" smtClean="0"/>
              <a:t>השתמשתי בברזל זווית בתור כלי עזר איתו תפסתי את הדפנות של הרוכב.</a:t>
            </a:r>
          </a:p>
          <a:p>
            <a:r>
              <a:rPr lang="he-IL" sz="2400" b="1" i="1" dirty="0" smtClean="0"/>
              <a:t>לאחר הריתוך מבחוץ הסרתי את הברזל </a:t>
            </a:r>
            <a:endParaRPr lang="en-US" sz="2400" b="1" i="1" dirty="0" smtClean="0"/>
          </a:p>
          <a:p>
            <a:r>
              <a:rPr lang="he-IL" sz="2400" b="1" i="1" dirty="0" smtClean="0"/>
              <a:t>זווית וריתכתי שם.</a:t>
            </a:r>
          </a:p>
          <a:p>
            <a:endParaRPr lang="he-IL" sz="2400" b="1" i="1" dirty="0" smtClean="0"/>
          </a:p>
          <a:p>
            <a:r>
              <a:rPr lang="he-IL" sz="2400" b="1" i="1" dirty="0" smtClean="0"/>
              <a:t>בקצה השרוול רואים בוקסה (טבעת) שמרותכת לדופן. בכך השרוול מוצמד למקומו.  </a:t>
            </a:r>
          </a:p>
          <a:p>
            <a:pPr rtl="0"/>
            <a:endParaRPr lang="he-IL" sz="2400" b="1" i="1" dirty="0"/>
          </a:p>
          <a:p>
            <a:pPr rtl="0"/>
            <a:r>
              <a:rPr lang="he-IL" sz="2400" b="1" i="1" dirty="0" smtClean="0"/>
              <a:t>        </a:t>
            </a:r>
            <a:endParaRPr lang="he-IL" sz="2400" b="1" i="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2013-03-19 13.53.01.jpg"/>
          <p:cNvPicPr>
            <a:picLocks noChangeAspect="1"/>
          </p:cNvPicPr>
          <p:nvPr/>
        </p:nvPicPr>
        <p:blipFill>
          <a:blip r:embed="rId2" cstate="print"/>
          <a:stretch>
            <a:fillRect/>
          </a:stretch>
        </p:blipFill>
        <p:spPr>
          <a:xfrm>
            <a:off x="2627784" y="0"/>
            <a:ext cx="6516216" cy="6858000"/>
          </a:xfrm>
          <a:prstGeom prst="rect">
            <a:avLst/>
          </a:prstGeom>
        </p:spPr>
      </p:pic>
      <p:sp>
        <p:nvSpPr>
          <p:cNvPr id="3" name="TextBox 2"/>
          <p:cNvSpPr txBox="1"/>
          <p:nvPr/>
        </p:nvSpPr>
        <p:spPr>
          <a:xfrm>
            <a:off x="0" y="0"/>
            <a:ext cx="2627784" cy="6555641"/>
          </a:xfrm>
          <a:prstGeom prst="rect">
            <a:avLst/>
          </a:prstGeom>
          <a:solidFill>
            <a:srgbClr val="92D050"/>
          </a:solidFill>
        </p:spPr>
        <p:txBody>
          <a:bodyPr wrap="square" rtlCol="1">
            <a:spAutoFit/>
          </a:bodyPr>
          <a:lstStyle/>
          <a:p>
            <a:pPr rtl="0"/>
            <a:r>
              <a:rPr lang="he-IL" sz="2800" b="1" i="1" dirty="0" smtClean="0">
                <a:solidFill>
                  <a:srgbClr val="C00000"/>
                </a:solidFill>
              </a:rPr>
              <a:t>הרוכב לאחר ריתוך .</a:t>
            </a:r>
          </a:p>
          <a:p>
            <a:r>
              <a:rPr lang="he-IL" sz="2800" b="1" i="1" dirty="0" smtClean="0"/>
              <a:t>אני בונה את הרוכב בצורה שאם צריך לכוון את הרוכב ימינה או שמאלה או למעלה  אז יש אפשרות כי הרוכב יושב על יחידת נפרדת. </a:t>
            </a:r>
          </a:p>
          <a:p>
            <a:r>
              <a:rPr lang="he-IL" sz="2800" b="1" i="1" dirty="0" smtClean="0"/>
              <a:t>את ידית הנעילה העברתי לצד שני.</a:t>
            </a:r>
          </a:p>
          <a:p>
            <a:r>
              <a:rPr lang="he-IL" sz="2800" b="1" i="1" dirty="0" smtClean="0"/>
              <a:t>          </a:t>
            </a:r>
            <a:r>
              <a:rPr lang="he-IL" dirty="0" smtClean="0"/>
              <a:t> </a:t>
            </a:r>
            <a:endParaRPr lang="he-IL" dirty="0"/>
          </a:p>
        </p:txBody>
      </p:sp>
      <p:cxnSp>
        <p:nvCxnSpPr>
          <p:cNvPr id="5" name="מחבר חץ ישר 4"/>
          <p:cNvCxnSpPr/>
          <p:nvPr/>
        </p:nvCxnSpPr>
        <p:spPr>
          <a:xfrm flipV="1">
            <a:off x="6660232" y="5229200"/>
            <a:ext cx="0" cy="93610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620293" y="6309320"/>
            <a:ext cx="4523707" cy="523220"/>
          </a:xfrm>
          <a:prstGeom prst="rect">
            <a:avLst/>
          </a:prstGeom>
          <a:noFill/>
        </p:spPr>
        <p:txBody>
          <a:bodyPr wrap="square" rtlCol="1">
            <a:spAutoFit/>
          </a:bodyPr>
          <a:lstStyle/>
          <a:p>
            <a:r>
              <a:rPr lang="en-US" dirty="0" smtClean="0"/>
              <a:t>                       </a:t>
            </a:r>
            <a:r>
              <a:rPr lang="he-IL" sz="2800" b="1" i="1" dirty="0" smtClean="0"/>
              <a:t>חורים אובלים</a:t>
            </a:r>
            <a:endParaRPr lang="he-IL" sz="2800" b="1" i="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634.JPG"/>
          <p:cNvPicPr>
            <a:picLocks noChangeAspect="1"/>
          </p:cNvPicPr>
          <p:nvPr/>
        </p:nvPicPr>
        <p:blipFill>
          <a:blip r:embed="rId2" cstate="print"/>
          <a:stretch>
            <a:fillRect/>
          </a:stretch>
        </p:blipFill>
        <p:spPr>
          <a:xfrm>
            <a:off x="2843808" y="0"/>
            <a:ext cx="6454080" cy="6858000"/>
          </a:xfrm>
          <a:prstGeom prst="rect">
            <a:avLst/>
          </a:prstGeom>
        </p:spPr>
      </p:pic>
      <p:sp>
        <p:nvSpPr>
          <p:cNvPr id="3" name="TextBox 2"/>
          <p:cNvSpPr txBox="1"/>
          <p:nvPr/>
        </p:nvSpPr>
        <p:spPr>
          <a:xfrm>
            <a:off x="0" y="0"/>
            <a:ext cx="2915816" cy="7017306"/>
          </a:xfrm>
          <a:prstGeom prst="rect">
            <a:avLst/>
          </a:prstGeom>
          <a:solidFill>
            <a:srgbClr val="92D050"/>
          </a:solidFill>
        </p:spPr>
        <p:txBody>
          <a:bodyPr wrap="square" rtlCol="1">
            <a:spAutoFit/>
          </a:bodyPr>
          <a:lstStyle/>
          <a:p>
            <a:r>
              <a:rPr lang="he-IL" sz="2400" b="1" i="1" dirty="0" smtClean="0">
                <a:solidFill>
                  <a:srgbClr val="C00000"/>
                </a:solidFill>
              </a:rPr>
              <a:t>הרוכב לאחר ריתוך </a:t>
            </a:r>
          </a:p>
          <a:p>
            <a:endParaRPr lang="he-IL" sz="2400" b="1" i="1" dirty="0">
              <a:solidFill>
                <a:srgbClr val="C00000"/>
              </a:solidFill>
            </a:endParaRPr>
          </a:p>
          <a:p>
            <a:r>
              <a:rPr lang="he-IL" sz="2400" b="1" i="1" dirty="0" smtClean="0"/>
              <a:t>כידוע ריתוך </a:t>
            </a:r>
            <a:r>
              <a:rPr lang="he-IL" sz="2400" b="1" i="1" dirty="0" smtClean="0"/>
              <a:t>מעבת את </a:t>
            </a:r>
            <a:r>
              <a:rPr lang="he-IL" sz="2400" b="1" i="1" dirty="0" smtClean="0"/>
              <a:t>החומר בשל החום הרב שנוצר בתהליך.</a:t>
            </a:r>
          </a:p>
          <a:p>
            <a:r>
              <a:rPr lang="he-IL" sz="2400" b="1" i="1" dirty="0" smtClean="0"/>
              <a:t>ואז נוצר מצב שהבוכנה לא נכנסה לשרוול.</a:t>
            </a:r>
          </a:p>
          <a:p>
            <a:r>
              <a:rPr lang="he-IL" sz="2400" b="1" i="1" dirty="0" smtClean="0"/>
              <a:t>בעזרת האמצעים הדלים שלי התאמתי ע"י מלטשות. הוספתי </a:t>
            </a:r>
            <a:r>
              <a:rPr lang="he-IL" sz="2400" b="1" i="1" dirty="0" smtClean="0"/>
              <a:t>לה  </a:t>
            </a:r>
            <a:r>
              <a:rPr lang="he-IL" sz="2400" b="1" i="1" dirty="0" smtClean="0"/>
              <a:t>מאריך. </a:t>
            </a:r>
          </a:p>
          <a:p>
            <a:r>
              <a:rPr lang="he-IL" sz="2400" b="1" i="1" dirty="0" smtClean="0"/>
              <a:t>את הבוכנה הכנסתי בין עוקצים וליטשתי אותה קלות</a:t>
            </a:r>
            <a:r>
              <a:rPr lang="he-IL" sz="2400" b="1" i="1" dirty="0" smtClean="0"/>
              <a:t>. ועכשוו</a:t>
            </a:r>
          </a:p>
          <a:p>
            <a:r>
              <a:rPr lang="he-IL" sz="2400" b="1" i="1" dirty="0" smtClean="0"/>
              <a:t>היא נעה בקלות בלי חופש</a:t>
            </a:r>
            <a:endParaRPr lang="he-IL" sz="2400" b="1" i="1" dirty="0" smtClean="0"/>
          </a:p>
          <a:p>
            <a:pPr algn="just"/>
            <a:endParaRPr lang="he-IL" sz="2400" b="1" i="1" dirty="0" smtClean="0"/>
          </a:p>
          <a:p>
            <a:pPr algn="just"/>
            <a:endParaRPr lang="he-IL"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634.JPG"/>
          <p:cNvPicPr>
            <a:picLocks noChangeAspect="1"/>
          </p:cNvPicPr>
          <p:nvPr/>
        </p:nvPicPr>
        <p:blipFill>
          <a:blip r:embed="rId2" cstate="print"/>
          <a:stretch>
            <a:fillRect/>
          </a:stretch>
        </p:blipFill>
        <p:spPr>
          <a:xfrm>
            <a:off x="3059832" y="0"/>
            <a:ext cx="6084168" cy="6858000"/>
          </a:xfrm>
          <a:prstGeom prst="rect">
            <a:avLst/>
          </a:prstGeom>
        </p:spPr>
      </p:pic>
      <p:sp>
        <p:nvSpPr>
          <p:cNvPr id="3" name="TextBox 2"/>
          <p:cNvSpPr txBox="1"/>
          <p:nvPr/>
        </p:nvSpPr>
        <p:spPr>
          <a:xfrm>
            <a:off x="0" y="0"/>
            <a:ext cx="3059832" cy="7017306"/>
          </a:xfrm>
          <a:prstGeom prst="rect">
            <a:avLst/>
          </a:prstGeom>
          <a:solidFill>
            <a:srgbClr val="92D050"/>
          </a:solidFill>
        </p:spPr>
        <p:txBody>
          <a:bodyPr wrap="square" rtlCol="1">
            <a:spAutoFit/>
          </a:bodyPr>
          <a:lstStyle/>
          <a:p>
            <a:r>
              <a:rPr lang="he-IL" dirty="0" smtClean="0"/>
              <a:t>  </a:t>
            </a:r>
            <a:r>
              <a:rPr lang="he-IL" sz="3200" b="1" i="1" dirty="0" smtClean="0">
                <a:solidFill>
                  <a:srgbClr val="C00000"/>
                </a:solidFill>
              </a:rPr>
              <a:t>שלבי סיום</a:t>
            </a:r>
          </a:p>
          <a:p>
            <a:r>
              <a:rPr lang="he-IL" sz="2800" b="1" i="1" dirty="0" smtClean="0"/>
              <a:t>בימים אלה אני</a:t>
            </a:r>
          </a:p>
          <a:p>
            <a:r>
              <a:rPr lang="he-IL" sz="2800" b="1" i="1" dirty="0" smtClean="0"/>
              <a:t>נמצא בשלבי סיום</a:t>
            </a:r>
          </a:p>
          <a:p>
            <a:r>
              <a:rPr lang="he-IL" sz="2800" b="1" i="1" dirty="0" smtClean="0"/>
              <a:t>עשיתי שפכטל ואני</a:t>
            </a:r>
          </a:p>
          <a:p>
            <a:r>
              <a:rPr lang="he-IL" sz="2800" b="1" i="1" dirty="0" smtClean="0"/>
              <a:t>הולך לצבוע את הציר</a:t>
            </a:r>
          </a:p>
          <a:p>
            <a:r>
              <a:rPr lang="he-IL" sz="2800" b="1" i="1" dirty="0" smtClean="0"/>
              <a:t>גם כן וגם את הקיר</a:t>
            </a:r>
          </a:p>
          <a:p>
            <a:r>
              <a:rPr lang="he-IL" sz="2800" b="1" i="1" dirty="0"/>
              <a:t> </a:t>
            </a:r>
            <a:r>
              <a:rPr lang="he-IL" sz="2800" b="1" i="1" dirty="0" smtClean="0"/>
              <a:t>שממול </a:t>
            </a:r>
            <a:r>
              <a:rPr lang="he-IL" sz="2800" b="1" i="1" dirty="0" smtClean="0"/>
              <a:t>המחרטה</a:t>
            </a:r>
          </a:p>
          <a:p>
            <a:endParaRPr lang="he-IL" sz="2800" b="1" i="1" dirty="0" smtClean="0"/>
          </a:p>
          <a:p>
            <a:endParaRPr lang="he-IL" sz="2800" b="1" i="1" dirty="0" smtClean="0"/>
          </a:p>
          <a:p>
            <a:endParaRPr lang="he-IL" sz="2800" b="1" i="1" dirty="0" smtClean="0"/>
          </a:p>
          <a:p>
            <a:endParaRPr lang="he-IL" sz="2800" b="1" i="1" dirty="0" smtClean="0"/>
          </a:p>
          <a:p>
            <a:endParaRPr lang="he-IL" sz="2800" b="1" i="1" dirty="0" smtClean="0"/>
          </a:p>
          <a:p>
            <a:endParaRPr lang="he-IL" sz="3200" b="1" i="1" dirty="0"/>
          </a:p>
          <a:p>
            <a:endParaRPr lang="he-IL" sz="3200" b="1" i="1" dirty="0" smtClean="0"/>
          </a:p>
          <a:p>
            <a:r>
              <a:rPr lang="he-IL" dirty="0" smtClean="0"/>
              <a:t>                     </a:t>
            </a:r>
            <a:endParaRPr lang="he-IL"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2013-03-24 14.52.23.jpg"/>
          <p:cNvPicPr>
            <a:picLocks noChangeAspect="1"/>
          </p:cNvPicPr>
          <p:nvPr/>
        </p:nvPicPr>
        <p:blipFill>
          <a:blip r:embed="rId2" cstate="print"/>
          <a:stretch>
            <a:fillRect/>
          </a:stretch>
        </p:blipFill>
        <p:spPr>
          <a:xfrm>
            <a:off x="0" y="188640"/>
            <a:ext cx="9144000" cy="6840760"/>
          </a:xfrm>
          <a:prstGeom prst="rect">
            <a:avLst/>
          </a:prstGeom>
        </p:spPr>
      </p:pic>
      <p:sp>
        <p:nvSpPr>
          <p:cNvPr id="4" name="TextBox 3"/>
          <p:cNvSpPr txBox="1"/>
          <p:nvPr/>
        </p:nvSpPr>
        <p:spPr>
          <a:xfrm>
            <a:off x="395536" y="5229201"/>
            <a:ext cx="2880320" cy="954107"/>
          </a:xfrm>
          <a:prstGeom prst="rect">
            <a:avLst/>
          </a:prstGeom>
          <a:solidFill>
            <a:srgbClr val="92D050"/>
          </a:solidFill>
        </p:spPr>
        <p:txBody>
          <a:bodyPr wrap="square" rtlCol="1">
            <a:spAutoFit/>
          </a:bodyPr>
          <a:lstStyle/>
          <a:p>
            <a:r>
              <a:rPr lang="he-IL" dirty="0" smtClean="0"/>
              <a:t> </a:t>
            </a:r>
            <a:r>
              <a:rPr lang="he-IL" sz="2800" b="1" i="1" dirty="0" smtClean="0"/>
              <a:t>הרוכב לאחר</a:t>
            </a:r>
          </a:p>
          <a:p>
            <a:r>
              <a:rPr lang="he-IL" sz="2800" b="1" i="1" dirty="0" smtClean="0"/>
              <a:t>צבע</a:t>
            </a:r>
            <a:r>
              <a:rPr lang="he-IL" dirty="0" smtClean="0"/>
              <a:t>                               </a:t>
            </a:r>
            <a:endParaRPr lang="he-IL"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ownloadfile-3.jpeg"/>
          <p:cNvPicPr>
            <a:picLocks noChangeAspect="1"/>
          </p:cNvPicPr>
          <p:nvPr/>
        </p:nvPicPr>
        <p:blipFill>
          <a:blip r:embed="rId2" cstate="print"/>
          <a:stretch>
            <a:fillRect/>
          </a:stretch>
        </p:blipFill>
        <p:spPr>
          <a:xfrm>
            <a:off x="2915816" y="0"/>
            <a:ext cx="6228184" cy="6858000"/>
          </a:xfrm>
          <a:prstGeom prst="rect">
            <a:avLst/>
          </a:prstGeom>
        </p:spPr>
      </p:pic>
      <p:sp>
        <p:nvSpPr>
          <p:cNvPr id="3" name="TextBox 2"/>
          <p:cNvSpPr txBox="1"/>
          <p:nvPr/>
        </p:nvSpPr>
        <p:spPr>
          <a:xfrm>
            <a:off x="0" y="0"/>
            <a:ext cx="2987824" cy="5139869"/>
          </a:xfrm>
          <a:prstGeom prst="rect">
            <a:avLst/>
          </a:prstGeom>
          <a:solidFill>
            <a:srgbClr val="92D050"/>
          </a:solidFill>
        </p:spPr>
        <p:txBody>
          <a:bodyPr wrap="square" rtlCol="1">
            <a:spAutoFit/>
          </a:bodyPr>
          <a:lstStyle/>
          <a:p>
            <a:r>
              <a:rPr lang="he-IL" sz="3200" b="1" i="1" dirty="0" smtClean="0"/>
              <a:t>                       </a:t>
            </a:r>
            <a:r>
              <a:rPr lang="he-IL" sz="3200" b="1" i="1" dirty="0" smtClean="0">
                <a:solidFill>
                  <a:srgbClr val="FF0000"/>
                </a:solidFill>
              </a:rPr>
              <a:t>כיוון הרוכב מול הציר.</a:t>
            </a:r>
          </a:p>
          <a:p>
            <a:r>
              <a:rPr lang="he-IL" sz="2800" b="1" i="1" dirty="0" smtClean="0"/>
              <a:t>היה צורך להגביה את הרוכב כדי קצה יהיה מול קצה.</a:t>
            </a:r>
          </a:p>
          <a:p>
            <a:r>
              <a:rPr lang="he-IL" sz="2800" b="1" i="1" dirty="0" smtClean="0"/>
              <a:t>השתמשתי ב </a:t>
            </a:r>
            <a:r>
              <a:rPr lang="en-US" sz="2800" b="1" i="1" dirty="0" smtClean="0"/>
              <a:t>SHIM</a:t>
            </a:r>
            <a:r>
              <a:rPr lang="he-IL" sz="2800" b="1" i="1" dirty="0" smtClean="0"/>
              <a:t> מפח בין הבסיס של הרוכב לרוכב עצמו</a:t>
            </a:r>
          </a:p>
          <a:p>
            <a:endParaRPr lang="he-IL" sz="3200" b="1" i="1" dirty="0"/>
          </a:p>
          <a:p>
            <a:endParaRPr lang="he-IL" sz="3200" b="1" i="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2013-03-01 06.42.23.jpg"/>
          <p:cNvPicPr>
            <a:picLocks noChangeAspect="1"/>
          </p:cNvPicPr>
          <p:nvPr/>
        </p:nvPicPr>
        <p:blipFill>
          <a:blip r:embed="rId2" cstate="print"/>
          <a:stretch>
            <a:fillRect/>
          </a:stretch>
        </p:blipFill>
        <p:spPr>
          <a:xfrm>
            <a:off x="2771800" y="0"/>
            <a:ext cx="6372200" cy="6858000"/>
          </a:xfrm>
          <a:prstGeom prst="rect">
            <a:avLst/>
          </a:prstGeom>
        </p:spPr>
      </p:pic>
      <p:sp>
        <p:nvSpPr>
          <p:cNvPr id="3" name="TextBox 2"/>
          <p:cNvSpPr txBox="1"/>
          <p:nvPr/>
        </p:nvSpPr>
        <p:spPr>
          <a:xfrm>
            <a:off x="-1" y="0"/>
            <a:ext cx="2771801" cy="6863417"/>
          </a:xfrm>
          <a:prstGeom prst="rect">
            <a:avLst/>
          </a:prstGeom>
          <a:solidFill>
            <a:srgbClr val="92D050"/>
          </a:solidFill>
        </p:spPr>
        <p:txBody>
          <a:bodyPr wrap="square" rtlCol="1">
            <a:spAutoFit/>
          </a:bodyPr>
          <a:lstStyle/>
          <a:p>
            <a:r>
              <a:rPr lang="he-IL" dirty="0" smtClean="0">
                <a:solidFill>
                  <a:srgbClr val="FF0000"/>
                </a:solidFill>
              </a:rPr>
              <a:t>  </a:t>
            </a:r>
            <a:r>
              <a:rPr lang="he-IL" sz="3200" b="1" i="1" dirty="0" smtClean="0">
                <a:solidFill>
                  <a:srgbClr val="FF0000"/>
                </a:solidFill>
              </a:rPr>
              <a:t>הפלטה</a:t>
            </a:r>
          </a:p>
          <a:p>
            <a:r>
              <a:rPr lang="he-IL" sz="3200" b="1" i="1" dirty="0" smtClean="0"/>
              <a:t>זאת הפלטה</a:t>
            </a:r>
          </a:p>
          <a:p>
            <a:r>
              <a:rPr lang="he-IL" sz="3200" b="1" i="1" dirty="0" smtClean="0"/>
              <a:t>שעליה הרכבתי את בית הציר. פלטה זו הייתה חלק מהמחרטה</a:t>
            </a:r>
          </a:p>
          <a:p>
            <a:r>
              <a:rPr lang="he-IL" sz="3200" b="1" i="1" dirty="0" smtClean="0"/>
              <a:t>הקודמת</a:t>
            </a:r>
            <a:r>
              <a:rPr lang="he-IL" dirty="0" smtClean="0"/>
              <a:t>  </a:t>
            </a:r>
          </a:p>
          <a:p>
            <a:endParaRPr lang="he-IL" dirty="0"/>
          </a:p>
          <a:p>
            <a:endParaRPr lang="he-IL" dirty="0" smtClean="0"/>
          </a:p>
          <a:p>
            <a:endParaRPr lang="he-IL" dirty="0"/>
          </a:p>
          <a:p>
            <a:endParaRPr lang="he-IL" dirty="0" smtClean="0"/>
          </a:p>
          <a:p>
            <a:endParaRPr lang="he-IL" dirty="0"/>
          </a:p>
          <a:p>
            <a:endParaRPr lang="he-IL" dirty="0" smtClean="0"/>
          </a:p>
          <a:p>
            <a:endParaRPr lang="he-IL" dirty="0"/>
          </a:p>
          <a:p>
            <a:endParaRPr lang="he-IL" dirty="0" smtClean="0"/>
          </a:p>
          <a:p>
            <a:endParaRPr lang="he-IL" dirty="0"/>
          </a:p>
          <a:p>
            <a:endParaRPr lang="he-IL" dirty="0" smtClean="0"/>
          </a:p>
          <a:p>
            <a:endParaRPr lang="he-IL" dirty="0"/>
          </a:p>
          <a:p>
            <a:r>
              <a:rPr lang="he-IL" dirty="0" smtClean="0"/>
              <a:t>                         </a:t>
            </a:r>
            <a:endParaRPr lang="he-IL"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594.JPG"/>
          <p:cNvPicPr>
            <a:picLocks noChangeAspect="1"/>
          </p:cNvPicPr>
          <p:nvPr/>
        </p:nvPicPr>
        <p:blipFill>
          <a:blip r:embed="rId2" cstate="print"/>
          <a:stretch>
            <a:fillRect/>
          </a:stretch>
        </p:blipFill>
        <p:spPr>
          <a:xfrm>
            <a:off x="3059832" y="0"/>
            <a:ext cx="6084168" cy="7082032"/>
          </a:xfrm>
          <a:prstGeom prst="rect">
            <a:avLst/>
          </a:prstGeom>
        </p:spPr>
      </p:pic>
      <p:sp>
        <p:nvSpPr>
          <p:cNvPr id="3" name="TextBox 2"/>
          <p:cNvSpPr txBox="1"/>
          <p:nvPr/>
        </p:nvSpPr>
        <p:spPr>
          <a:xfrm>
            <a:off x="0" y="0"/>
            <a:ext cx="3491880" cy="7017306"/>
          </a:xfrm>
          <a:prstGeom prst="rect">
            <a:avLst/>
          </a:prstGeom>
          <a:solidFill>
            <a:srgbClr val="92D050"/>
          </a:solidFill>
        </p:spPr>
        <p:txBody>
          <a:bodyPr wrap="square" rtlCol="1">
            <a:spAutoFit/>
          </a:bodyPr>
          <a:lstStyle/>
          <a:p>
            <a:r>
              <a:rPr lang="he-IL" dirty="0" smtClean="0"/>
              <a:t>  </a:t>
            </a:r>
            <a:r>
              <a:rPr lang="he-IL" sz="3200" b="1" i="1" dirty="0" smtClean="0">
                <a:solidFill>
                  <a:srgbClr val="C00000"/>
                </a:solidFill>
              </a:rPr>
              <a:t>המנוע</a:t>
            </a:r>
          </a:p>
          <a:p>
            <a:r>
              <a:rPr lang="he-IL" sz="2800" b="1" i="1" dirty="0" smtClean="0"/>
              <a:t>את המנוע מיקמתי</a:t>
            </a:r>
          </a:p>
          <a:p>
            <a:r>
              <a:rPr lang="he-IL" sz="2800" b="1" i="1" dirty="0"/>
              <a:t> </a:t>
            </a:r>
            <a:r>
              <a:rPr lang="he-IL" sz="2800" b="1" i="1" dirty="0" smtClean="0"/>
              <a:t>כ-35  ס"מ מהציר</a:t>
            </a:r>
          </a:p>
          <a:p>
            <a:r>
              <a:rPr lang="he-IL" sz="2800" b="1" i="1" dirty="0" smtClean="0"/>
              <a:t>כדי שלא יפריע לקוטר חריטה גדול.</a:t>
            </a:r>
          </a:p>
          <a:p>
            <a:endParaRPr lang="he-IL" sz="2800" b="1" i="1" dirty="0" smtClean="0"/>
          </a:p>
          <a:p>
            <a:r>
              <a:rPr lang="he-IL" sz="2800" b="1" i="1" dirty="0" smtClean="0"/>
              <a:t>המתיחה של הרצועה היא </a:t>
            </a:r>
            <a:r>
              <a:rPr lang="he-IL" sz="1600" dirty="0" smtClean="0"/>
              <a:t> </a:t>
            </a:r>
            <a:r>
              <a:rPr lang="he-IL" sz="2800" b="1" i="1" dirty="0" smtClean="0"/>
              <a:t>בהטיית המנוע שמורכב על בסיס עם צירים</a:t>
            </a:r>
            <a:r>
              <a:rPr lang="he-IL" sz="1600" dirty="0" smtClean="0"/>
              <a:t> . </a:t>
            </a:r>
          </a:p>
          <a:p>
            <a:endParaRPr lang="he-IL" sz="1600" dirty="0"/>
          </a:p>
          <a:p>
            <a:endParaRPr lang="he-IL" sz="1600" dirty="0" smtClean="0"/>
          </a:p>
          <a:p>
            <a:endParaRPr lang="he-IL" sz="1600" dirty="0"/>
          </a:p>
          <a:p>
            <a:endParaRPr lang="he-IL" sz="1600" dirty="0" smtClean="0"/>
          </a:p>
          <a:p>
            <a:endParaRPr lang="he-IL" sz="1600" dirty="0"/>
          </a:p>
          <a:p>
            <a:endParaRPr lang="he-IL" sz="1600" dirty="0" smtClean="0"/>
          </a:p>
          <a:p>
            <a:endParaRPr lang="he-IL" sz="1600" dirty="0" smtClean="0"/>
          </a:p>
          <a:p>
            <a:endParaRPr lang="he-IL" dirty="0"/>
          </a:p>
          <a:p>
            <a:endParaRPr lang="he-IL" dirty="0" smtClean="0"/>
          </a:p>
          <a:p>
            <a:r>
              <a:rPr lang="he-IL" dirty="0" smtClean="0"/>
              <a:t>                            </a:t>
            </a:r>
            <a:endParaRPr lang="he-IL"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descr="DSCN1632.JPG"/>
          <p:cNvPicPr>
            <a:picLocks noChangeAspect="1"/>
          </p:cNvPicPr>
          <p:nvPr/>
        </p:nvPicPr>
        <p:blipFill>
          <a:blip r:embed="rId2" cstate="print"/>
          <a:stretch>
            <a:fillRect/>
          </a:stretch>
        </p:blipFill>
        <p:spPr>
          <a:xfrm>
            <a:off x="3563888" y="0"/>
            <a:ext cx="5254752" cy="6858000"/>
          </a:xfrm>
          <a:prstGeom prst="rect">
            <a:avLst/>
          </a:prstGeom>
        </p:spPr>
      </p:pic>
      <p:sp>
        <p:nvSpPr>
          <p:cNvPr id="3" name="TextBox 2"/>
          <p:cNvSpPr txBox="1"/>
          <p:nvPr/>
        </p:nvSpPr>
        <p:spPr>
          <a:xfrm>
            <a:off x="0" y="-220861"/>
            <a:ext cx="3635896" cy="7078861"/>
          </a:xfrm>
          <a:prstGeom prst="rect">
            <a:avLst/>
          </a:prstGeom>
          <a:solidFill>
            <a:srgbClr val="92D050"/>
          </a:solidFill>
        </p:spPr>
        <p:txBody>
          <a:bodyPr wrap="square" rtlCol="1">
            <a:spAutoFit/>
          </a:bodyPr>
          <a:lstStyle/>
          <a:p>
            <a:r>
              <a:rPr lang="he-IL" dirty="0" smtClean="0"/>
              <a:t>     </a:t>
            </a:r>
            <a:r>
              <a:rPr lang="he-IL" sz="3200" b="1" i="1" dirty="0" smtClean="0">
                <a:solidFill>
                  <a:srgbClr val="FF0000"/>
                </a:solidFill>
              </a:rPr>
              <a:t>פטנט ייחודיי שלי</a:t>
            </a:r>
          </a:p>
          <a:p>
            <a:r>
              <a:rPr lang="he-IL" sz="3200" b="1" i="1" dirty="0" smtClean="0">
                <a:solidFill>
                  <a:srgbClr val="FF0000"/>
                </a:solidFill>
              </a:rPr>
              <a:t>לסגירת חללים.</a:t>
            </a:r>
          </a:p>
          <a:p>
            <a:r>
              <a:rPr lang="he-IL" sz="3200" b="1" i="1" dirty="0" smtClean="0"/>
              <a:t>אני מתאים פלטת </a:t>
            </a:r>
          </a:p>
          <a:p>
            <a:r>
              <a:rPr lang="he-IL" sz="3200" b="1" i="1" dirty="0" smtClean="0"/>
              <a:t>לחלל וקודח חורים </a:t>
            </a:r>
          </a:p>
          <a:p>
            <a:r>
              <a:rPr lang="he-IL" sz="3200" b="1" i="1" dirty="0" smtClean="0"/>
              <a:t>ועושה הברגה ועם</a:t>
            </a:r>
          </a:p>
          <a:p>
            <a:r>
              <a:rPr lang="he-IL" sz="3200" b="1" i="1" dirty="0" smtClean="0"/>
              <a:t>ברגיי אלן אני תופס</a:t>
            </a:r>
          </a:p>
          <a:p>
            <a:r>
              <a:rPr lang="he-IL" sz="3200" b="1" i="1" dirty="0" smtClean="0"/>
              <a:t>את הפלטה וזה מחזיק </a:t>
            </a:r>
            <a:r>
              <a:rPr lang="he-IL" dirty="0" smtClean="0"/>
              <a:t>  .</a:t>
            </a:r>
          </a:p>
          <a:p>
            <a:r>
              <a:rPr lang="he-IL" dirty="0" smtClean="0"/>
              <a:t>  </a:t>
            </a:r>
          </a:p>
          <a:p>
            <a:endParaRPr lang="he-IL" dirty="0"/>
          </a:p>
          <a:p>
            <a:endParaRPr lang="he-IL" dirty="0" smtClean="0"/>
          </a:p>
          <a:p>
            <a:endParaRPr lang="he-IL" dirty="0"/>
          </a:p>
          <a:p>
            <a:endParaRPr lang="he-IL" dirty="0" smtClean="0"/>
          </a:p>
          <a:p>
            <a:endParaRPr lang="he-IL" dirty="0"/>
          </a:p>
          <a:p>
            <a:endParaRPr lang="he-IL" dirty="0" smtClean="0"/>
          </a:p>
          <a:p>
            <a:endParaRPr lang="he-IL" dirty="0"/>
          </a:p>
          <a:p>
            <a:endParaRPr lang="he-IL" dirty="0" smtClean="0"/>
          </a:p>
          <a:p>
            <a:endParaRPr lang="he-IL" dirty="0"/>
          </a:p>
          <a:p>
            <a:r>
              <a:rPr lang="he-IL" dirty="0" smtClean="0"/>
              <a:t>                                    </a:t>
            </a:r>
            <a:endParaRPr lang="he-IL" dirty="0"/>
          </a:p>
        </p:txBody>
      </p:sp>
    </p:spTree>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191</TotalTime>
  <Words>417</Words>
  <Application>Microsoft Office PowerPoint</Application>
  <PresentationFormat>‫הצגה על המסך (4:3)</PresentationFormat>
  <Paragraphs>134</Paragraphs>
  <Slides>15</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15</vt:i4>
      </vt:variant>
    </vt:vector>
  </HeadingPairs>
  <TitlesOfParts>
    <vt:vector size="16" baseType="lpstr">
      <vt:lpstr>ערכת נושא Office</vt:lpstr>
      <vt:lpstr>שקופית 1</vt:lpstr>
      <vt:lpstr>שקופית 2</vt:lpstr>
      <vt:lpstr>שקופית 3</vt:lpstr>
      <vt:lpstr>שקופית 4</vt:lpstr>
      <vt:lpstr>שקופית 5</vt:lpstr>
      <vt:lpstr>שקופית 6</vt:lpstr>
      <vt:lpstr>שקופית 7</vt:lpstr>
      <vt:lpstr>שקופית 8</vt:lpstr>
      <vt:lpstr>שקופית 9</vt:lpstr>
      <vt:lpstr>שקופית 10</vt:lpstr>
      <vt:lpstr>שקופית 11</vt:lpstr>
      <vt:lpstr>שקופית 12</vt:lpstr>
      <vt:lpstr>שקופית 13</vt:lpstr>
      <vt:lpstr>שקופית 14</vt:lpstr>
      <vt:lpstr>שקופית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שקופית 1</dc:title>
  <dc:creator>ישראל</dc:creator>
  <cp:lastModifiedBy>ישראל</cp:lastModifiedBy>
  <cp:revision>32</cp:revision>
  <dcterms:created xsi:type="dcterms:W3CDTF">2013-03-22T15:34:58Z</dcterms:created>
  <dcterms:modified xsi:type="dcterms:W3CDTF">2013-03-26T15:35:49Z</dcterms:modified>
</cp:coreProperties>
</file>